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2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67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50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20F40-1F00-48AF-B9C3-B35364AD7E5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28155-50BD-4BB0-A7F2-78DD9B28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B3C6F-6733-42FA-A764-22C62C2D58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BC6C51-951A-44DB-ADD8-5CDA26CBD7C6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4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tất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cả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những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giống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trên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đều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xuất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phát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một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giống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rừng</a:t>
            </a:r>
            <a:r>
              <a:rPr lang="en-US" altLang="en-US" dirty="0" smtClean="0"/>
              <a:t> ban </a:t>
            </a:r>
            <a:r>
              <a:rPr lang="en-US" altLang="en-US" dirty="0" err="1" smtClean="0"/>
              <a:t>đầu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Tại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một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dạng</a:t>
            </a:r>
            <a:r>
              <a:rPr lang="en-US" altLang="en-US" dirty="0" smtClean="0"/>
              <a:t> ban </a:t>
            </a:r>
            <a:r>
              <a:rPr lang="en-US" altLang="en-US" dirty="0" err="1" smtClean="0"/>
              <a:t>đầu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lại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phát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triển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nhiều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như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bây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giờ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05F7BA-1529-43AB-AEA2-D8971375F8ED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7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mù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dại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cltn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8155-50BD-4BB0-A7F2-78DD9B2889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6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Các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nhánh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của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đồ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đều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xuất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phát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một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điểm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điều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này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nói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lên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vấn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đề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gì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tiến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hóa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Nhận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xét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số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lượng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loài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sống</a:t>
            </a:r>
            <a:r>
              <a:rPr lang="en-US" altLang="en-US" dirty="0" smtClean="0"/>
              <a:t> so </a:t>
            </a:r>
            <a:r>
              <a:rPr lang="en-US" altLang="en-US" dirty="0" err="1" smtClean="0"/>
              <a:t>với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số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lượng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loài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hóa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thạch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Tại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những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nhánh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cây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phát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triển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rất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dài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khi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những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nhánh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lại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rất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ngắn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8155-50BD-4BB0-A7F2-78DD9B2889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1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28155-50BD-4BB0-A7F2-78DD9B2889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6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6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1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1606D93-0D21-4E1F-8CFE-99300244A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34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CAF245B-8F1C-4D20-AE69-75DA40CBE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0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C785-2E45-49C1-B320-380012D396D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8693-22BD-4344-A191-4355CEE3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78486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 panose="020B0604020202020204" pitchFamily="34" charset="0"/>
              </a:rPr>
              <a:t>BÀI 25: HỌC THUYẾT ĐACUYN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67000" y="1905001"/>
            <a:ext cx="6705600" cy="4522627"/>
            <a:chOff x="288" y="720"/>
            <a:chExt cx="5184" cy="3558"/>
          </a:xfrm>
        </p:grpSpPr>
        <p:pic>
          <p:nvPicPr>
            <p:cNvPr id="5124" name="Picture 6" descr="Charles_Darw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720"/>
              <a:ext cx="2808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7" descr="22-00-OriginOfSpec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720"/>
              <a:ext cx="2418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8"/>
            <p:cNvSpPr txBox="1">
              <a:spLocks noChangeArrowheads="1"/>
            </p:cNvSpPr>
            <p:nvPr/>
          </p:nvSpPr>
          <p:spPr bwMode="auto">
            <a:xfrm>
              <a:off x="3168" y="3600"/>
              <a:ext cx="1872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</a:rPr>
                <a:t>Đac-uyn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</a:rPr>
                <a:t>1809-1882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28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981511" y="339887"/>
            <a:ext cx="4433888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1949847342128891945cartoon_tree_01.svg.m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676401"/>
            <a:ext cx="1701800" cy="3986213"/>
          </a:xfrm>
        </p:spPr>
      </p:pic>
      <p:pic>
        <p:nvPicPr>
          <p:cNvPr id="5" name="Picture 4" descr="fig_deciduous_tree_2_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200400"/>
            <a:ext cx="24939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218784744929957488Martouf_Giraffe_sympa.svg.med - Copy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505201"/>
            <a:ext cx="18145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218784744929957488Martouf_Giraffe_sympa.svg.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438400"/>
            <a:ext cx="1801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218784744929957488Martouf_Giraffe_sympa.svg.m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175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218784744929957488Martouf_Giraffe_sympa.svg.med - Copy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657601"/>
            <a:ext cx="18145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218784744929957488Martouf_Giraffe_sympa.svg.med - Copy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81401"/>
            <a:ext cx="18145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1218784744929957488Martouf_Giraffe_sympa.svg.med - Copy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141" flipH="1" flipV="1">
            <a:off x="6592889" y="5048250"/>
            <a:ext cx="2143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218784744929957488Martouf_Giraffe_sympa.svg.m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86000"/>
            <a:ext cx="175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1218784744929957488Martouf_Giraffe_sympa.svg.med - Copy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141" flipH="1" flipV="1">
            <a:off x="6059489" y="5124450"/>
            <a:ext cx="2143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1218784744929957488Martouf_Giraffe_sympa.svg.med - Copy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141" flipH="1" flipV="1">
            <a:off x="5526089" y="5575300"/>
            <a:ext cx="2143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7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93889E-18 C 0.04046 -0.00278 0.03698 -0.00394 0.08455 6.93889E-18 C 0.09028 0.00046 0.09601 0.00648 0.10174 0.00671 C 0.11389 0.00741 0.12587 0.00671 0.13802 0.00671 " pathEditMode="relative" ptsTypes="fff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8" descr="viewer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38125"/>
            <a:ext cx="9591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4770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Đac-uyn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29000" y="2209801"/>
            <a:ext cx="3352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Đac-uyn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981200" y="3505201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Đac-uyn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181600" y="323851"/>
            <a:ext cx="4114800" cy="990600"/>
          </a:xfrm>
          <a:prstGeom prst="wedgeEllipseCallout">
            <a:avLst>
              <a:gd name="adj1" fmla="val -68672"/>
              <a:gd name="adj2" fmla="val 270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000" dirty="0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6972300" y="1747044"/>
            <a:ext cx="3057525" cy="1371600"/>
          </a:xfrm>
          <a:prstGeom prst="cloudCallout">
            <a:avLst>
              <a:gd name="adj1" fmla="val -81700"/>
              <a:gd name="adj2" fmla="val 2094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1828800" y="4572000"/>
            <a:ext cx="8458200" cy="2057400"/>
            <a:chOff x="144" y="2736"/>
            <a:chExt cx="5328" cy="1296"/>
          </a:xfrm>
        </p:grpSpPr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88" y="2880"/>
              <a:ext cx="5184" cy="105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342900" indent="-342900"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342900" indent="-342900"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342900" indent="-342900"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342900" indent="-342900"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800100" indent="-3429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1257300" indent="-3429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714500" indent="-3429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2171700" indent="-3429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eaLnBrk="1" hangingPunct="1">
                <a:spcBef>
                  <a:spcPct val="20000"/>
                </a:spcBef>
              </a:pPr>
              <a:r>
                <a:rPr lang="en-US" alt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alt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indent="0" algn="l" eaLnBrk="1" hangingPunct="1">
                <a:spcBef>
                  <a:spcPct val="20000"/>
                </a:spcBef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en-US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đào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</a:t>
              </a: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144" y="2736"/>
              <a:ext cx="5328" cy="1296"/>
            </a:xfrm>
            <a:prstGeom prst="horizontalScroll">
              <a:avLst>
                <a:gd name="adj" fmla="val 125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3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17414" grpId="0"/>
      <p:bldP spid="17416" grpId="0" animBg="1"/>
      <p:bldP spid="174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9144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400" dirty="0"/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Dacuyn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đưa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ra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hóa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400" i="1" dirty="0">
                <a:latin typeface="Times New Roman" panose="02020603050405020304" pitchFamily="18" charset="0"/>
              </a:rPr>
              <a:t> CLTN</a:t>
            </a:r>
            <a:r>
              <a:rPr lang="en-US" altLang="en-US" sz="3400" dirty="0">
                <a:latin typeface="Times New Roman" panose="02020603050405020304" pitchFamily="18" charset="0"/>
              </a:rPr>
              <a:t> qua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3400" dirty="0">
                <a:latin typeface="Times New Roman" panose="02020603050405020304" pitchFamily="18" charset="0"/>
              </a:rPr>
              <a:t>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thống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dạng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400" dirty="0">
                <a:latin typeface="Times New Roman" panose="02020603050405020304" pitchFamily="18" charset="0"/>
              </a:rPr>
              <a:t>.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loài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400" dirty="0">
                <a:latin typeface="Times New Roman" panose="02020603050405020304" pitchFamily="18" charset="0"/>
              </a:rPr>
              <a:t> do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nguồn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gốc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chung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24000" y="3657600"/>
            <a:ext cx="91440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400" dirty="0"/>
              <a:t> </a:t>
            </a:r>
            <a:r>
              <a:rPr lang="en-US" altLang="en-US" sz="3400" dirty="0">
                <a:latin typeface="Times New Roman" panose="02020603050405020304" pitchFamily="18" charset="0"/>
              </a:rPr>
              <a:t>CLTN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hóa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khả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năng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sót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cá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quần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400" dirty="0">
                <a:latin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altLang="en-US" sz="34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tượng</a:t>
            </a:r>
            <a:r>
              <a:rPr lang="en-US" altLang="en-US" sz="3400" dirty="0">
                <a:latin typeface="Times New Roman" panose="02020603050405020304" pitchFamily="18" charset="0"/>
              </a:rPr>
              <a:t> CLTN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cá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CLTN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loài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nghi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môi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trường</a:t>
            </a:r>
            <a:endParaRPr lang="en-US" altLang="en-US" sz="3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a ru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743200"/>
            <a:ext cx="2819400" cy="2854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ga-ch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1" y="3429000"/>
            <a:ext cx="2370931" cy="2908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GaLogo(huongtrung)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886201"/>
            <a:ext cx="2438400" cy="2158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thelongesttailtheonagadil0.jpg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7658100" y="152401"/>
            <a:ext cx="2933700" cy="2900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077200" y="60452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Gà trứng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28800" y="2752726"/>
            <a:ext cx="221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Gà thịt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28800" y="6334126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Gà chọi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14800" y="6172200"/>
            <a:ext cx="385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Gà rừng hoang dại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58100" y="3048001"/>
            <a:ext cx="300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Gà phượng hoàng</a:t>
            </a:r>
          </a:p>
        </p:txBody>
      </p:sp>
      <p:pic>
        <p:nvPicPr>
          <p:cNvPr id="11" name="Picture 10" descr="bnn_1299750095_ga thi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3581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Straight Arrow Connector 12"/>
          <p:cNvCxnSpPr/>
          <p:nvPr/>
        </p:nvCxnSpPr>
        <p:spPr>
          <a:xfrm flipV="1">
            <a:off x="7239000" y="2438400"/>
            <a:ext cx="609600" cy="3810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15200" y="49530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046538" y="2514600"/>
            <a:ext cx="525462" cy="3048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114801" y="4883151"/>
            <a:ext cx="398463" cy="52546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20px-Yellow_mustard_flow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1" y="2590800"/>
            <a:ext cx="2849563" cy="3733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335427748_suplotr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362200"/>
            <a:ext cx="2971800" cy="1825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cabbage_bapca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886201"/>
            <a:ext cx="27432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cai-xo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609601"/>
            <a:ext cx="2819400" cy="2307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phong-ung-thu-tien-liet-tuyen-an-nhieu-sup-lo-xanh-cfc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4648200"/>
            <a:ext cx="2971800" cy="1817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raucu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1"/>
            <a:ext cx="3048000" cy="1866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su-hao-fc03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0"/>
            <a:ext cx="2819400" cy="1901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0600" y="6324601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Mù tạt hoang dại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00200" y="63246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Súp lơ xanh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0" y="4114801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Súp lơ trắng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53000" y="1828801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Cải Bruxen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1828801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Su hào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58200" y="31496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Cải xoăn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10600" y="618172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Bắp cải</a:t>
            </a:r>
          </a:p>
        </p:txBody>
      </p:sp>
    </p:spTree>
    <p:extLst>
      <p:ext uri="{BB962C8B-B14F-4D97-AF65-F5344CB8AC3E}">
        <p14:creationId xmlns:p14="http://schemas.microsoft.com/office/powerpoint/2010/main" val="3756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5"/>
          <p:cNvSpPr>
            <a:spLocks noChangeShapeType="1"/>
          </p:cNvSpPr>
          <p:nvPr/>
        </p:nvSpPr>
        <p:spPr bwMode="auto">
          <a:xfrm flipV="1">
            <a:off x="6172200" y="4495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 flipV="1">
            <a:off x="6172200" y="5181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 flipH="1" flipV="1">
            <a:off x="5181600" y="5181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V="1">
            <a:off x="6172200" y="5715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 flipH="1" flipV="1">
            <a:off x="5867400" y="5334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 flipH="1" flipV="1">
            <a:off x="5638800" y="5715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 flipH="1" flipV="1">
            <a:off x="6781800" y="4495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 flipV="1">
            <a:off x="7162800" y="472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4"/>
          <p:cNvSpPr>
            <a:spLocks noChangeShapeType="1"/>
          </p:cNvSpPr>
          <p:nvPr/>
        </p:nvSpPr>
        <p:spPr bwMode="auto">
          <a:xfrm flipH="1" flipV="1">
            <a:off x="6705600" y="5029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5"/>
          <p:cNvSpPr>
            <a:spLocks noChangeShapeType="1"/>
          </p:cNvSpPr>
          <p:nvPr/>
        </p:nvSpPr>
        <p:spPr bwMode="auto">
          <a:xfrm flipV="1">
            <a:off x="7162800" y="43434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 flipH="1" flipV="1">
            <a:off x="8229600" y="3505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7"/>
          <p:cNvSpPr>
            <a:spLocks noChangeShapeType="1"/>
          </p:cNvSpPr>
          <p:nvPr/>
        </p:nvSpPr>
        <p:spPr bwMode="auto">
          <a:xfrm flipH="1" flipV="1">
            <a:off x="8229600" y="4191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8"/>
          <p:cNvSpPr>
            <a:spLocks noChangeShapeType="1"/>
          </p:cNvSpPr>
          <p:nvPr/>
        </p:nvSpPr>
        <p:spPr bwMode="auto">
          <a:xfrm flipV="1">
            <a:off x="8686800" y="3733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 flipV="1">
            <a:off x="8686800" y="31242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 flipH="1" flipV="1">
            <a:off x="8534400" y="160020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 flipV="1">
            <a:off x="9296400" y="1371600"/>
            <a:ext cx="304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V="1">
            <a:off x="9296400" y="2209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 flipV="1">
            <a:off x="10210800" y="2057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4"/>
          <p:cNvSpPr>
            <a:spLocks noChangeShapeType="1"/>
          </p:cNvSpPr>
          <p:nvPr/>
        </p:nvSpPr>
        <p:spPr bwMode="auto">
          <a:xfrm flipV="1">
            <a:off x="8915400" y="1676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5"/>
          <p:cNvSpPr>
            <a:spLocks noChangeShapeType="1"/>
          </p:cNvSpPr>
          <p:nvPr/>
        </p:nvSpPr>
        <p:spPr bwMode="auto">
          <a:xfrm flipH="1" flipV="1">
            <a:off x="8458200" y="2057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6"/>
          <p:cNvSpPr>
            <a:spLocks noChangeShapeType="1"/>
          </p:cNvSpPr>
          <p:nvPr/>
        </p:nvSpPr>
        <p:spPr bwMode="auto">
          <a:xfrm flipV="1">
            <a:off x="10210800" y="11430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7"/>
          <p:cNvSpPr>
            <a:spLocks noChangeShapeType="1"/>
          </p:cNvSpPr>
          <p:nvPr/>
        </p:nvSpPr>
        <p:spPr bwMode="auto">
          <a:xfrm flipH="1" flipV="1">
            <a:off x="9829800" y="1905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8"/>
          <p:cNvSpPr>
            <a:spLocks noChangeShapeType="1"/>
          </p:cNvSpPr>
          <p:nvPr/>
        </p:nvSpPr>
        <p:spPr bwMode="auto">
          <a:xfrm flipH="1" flipV="1">
            <a:off x="9982200" y="1371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29"/>
          <p:cNvSpPr>
            <a:spLocks noChangeShapeType="1"/>
          </p:cNvSpPr>
          <p:nvPr/>
        </p:nvSpPr>
        <p:spPr bwMode="auto">
          <a:xfrm flipV="1">
            <a:off x="7162800" y="41148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H="1" flipV="1">
            <a:off x="7010400" y="4038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 flipV="1">
            <a:off x="7467600" y="30480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 flipH="1" flipV="1">
            <a:off x="6096000" y="1676400"/>
            <a:ext cx="1371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V="1">
            <a:off x="7620000" y="2286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 flipV="1">
            <a:off x="7620000" y="1905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 flipH="1" flipV="1">
            <a:off x="7391400" y="15240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 flipH="1" flipV="1">
            <a:off x="7086600" y="1752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Line 37"/>
          <p:cNvSpPr>
            <a:spLocks noChangeShapeType="1"/>
          </p:cNvSpPr>
          <p:nvPr/>
        </p:nvSpPr>
        <p:spPr bwMode="auto">
          <a:xfrm flipV="1">
            <a:off x="6553200" y="16002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38"/>
          <p:cNvSpPr>
            <a:spLocks noChangeShapeType="1"/>
          </p:cNvSpPr>
          <p:nvPr/>
        </p:nvSpPr>
        <p:spPr bwMode="auto">
          <a:xfrm flipH="1" flipV="1">
            <a:off x="6477000" y="1905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Line 39"/>
          <p:cNvSpPr>
            <a:spLocks noChangeShapeType="1"/>
          </p:cNvSpPr>
          <p:nvPr/>
        </p:nvSpPr>
        <p:spPr bwMode="auto">
          <a:xfrm flipV="1">
            <a:off x="5181600" y="4876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Line 40"/>
          <p:cNvSpPr>
            <a:spLocks noChangeShapeType="1"/>
          </p:cNvSpPr>
          <p:nvPr/>
        </p:nvSpPr>
        <p:spPr bwMode="auto">
          <a:xfrm flipH="1">
            <a:off x="4648200" y="5181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Line 41"/>
          <p:cNvSpPr>
            <a:spLocks noChangeShapeType="1"/>
          </p:cNvSpPr>
          <p:nvPr/>
        </p:nvSpPr>
        <p:spPr bwMode="auto">
          <a:xfrm flipV="1">
            <a:off x="5181600" y="41910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2" name="Line 42"/>
          <p:cNvSpPr>
            <a:spLocks noChangeShapeType="1"/>
          </p:cNvSpPr>
          <p:nvPr/>
        </p:nvSpPr>
        <p:spPr bwMode="auto">
          <a:xfrm flipH="1" flipV="1">
            <a:off x="4800600" y="3581400"/>
            <a:ext cx="381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3" name="Line 43"/>
          <p:cNvSpPr>
            <a:spLocks noChangeShapeType="1"/>
          </p:cNvSpPr>
          <p:nvPr/>
        </p:nvSpPr>
        <p:spPr bwMode="auto">
          <a:xfrm flipH="1" flipV="1">
            <a:off x="3810000" y="41910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Line 44"/>
          <p:cNvSpPr>
            <a:spLocks noChangeShapeType="1"/>
          </p:cNvSpPr>
          <p:nvPr/>
        </p:nvSpPr>
        <p:spPr bwMode="auto">
          <a:xfrm flipH="1" flipV="1">
            <a:off x="4648200" y="44196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Line 45"/>
          <p:cNvSpPr>
            <a:spLocks noChangeShapeType="1"/>
          </p:cNvSpPr>
          <p:nvPr/>
        </p:nvSpPr>
        <p:spPr bwMode="auto">
          <a:xfrm flipV="1">
            <a:off x="5638800" y="3962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6" name="Line 46"/>
          <p:cNvSpPr>
            <a:spLocks noChangeShapeType="1"/>
          </p:cNvSpPr>
          <p:nvPr/>
        </p:nvSpPr>
        <p:spPr bwMode="auto">
          <a:xfrm flipH="1" flipV="1">
            <a:off x="5181600" y="3962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7" name="Line 47"/>
          <p:cNvSpPr>
            <a:spLocks noChangeShapeType="1"/>
          </p:cNvSpPr>
          <p:nvPr/>
        </p:nvSpPr>
        <p:spPr bwMode="auto">
          <a:xfrm flipH="1" flipV="1">
            <a:off x="5029200" y="30480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8" name="Line 48"/>
          <p:cNvSpPr>
            <a:spLocks noChangeShapeType="1"/>
          </p:cNvSpPr>
          <p:nvPr/>
        </p:nvSpPr>
        <p:spPr bwMode="auto">
          <a:xfrm flipV="1">
            <a:off x="5638800" y="2743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Line 49"/>
          <p:cNvSpPr>
            <a:spLocks noChangeShapeType="1"/>
          </p:cNvSpPr>
          <p:nvPr/>
        </p:nvSpPr>
        <p:spPr bwMode="auto">
          <a:xfrm flipV="1">
            <a:off x="5638800" y="2362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50"/>
          <p:cNvSpPr>
            <a:spLocks noChangeShapeType="1"/>
          </p:cNvSpPr>
          <p:nvPr/>
        </p:nvSpPr>
        <p:spPr bwMode="auto">
          <a:xfrm flipH="1" flipV="1">
            <a:off x="4876800" y="16002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Line 51"/>
          <p:cNvSpPr>
            <a:spLocks noChangeShapeType="1"/>
          </p:cNvSpPr>
          <p:nvPr/>
        </p:nvSpPr>
        <p:spPr bwMode="auto">
          <a:xfrm flipV="1">
            <a:off x="5334000" y="1676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Line 52"/>
          <p:cNvSpPr>
            <a:spLocks noChangeShapeType="1"/>
          </p:cNvSpPr>
          <p:nvPr/>
        </p:nvSpPr>
        <p:spPr bwMode="auto">
          <a:xfrm flipH="1" flipV="1">
            <a:off x="4572000" y="2057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Line 53"/>
          <p:cNvSpPr>
            <a:spLocks noChangeShapeType="1"/>
          </p:cNvSpPr>
          <p:nvPr/>
        </p:nvSpPr>
        <p:spPr bwMode="auto">
          <a:xfrm flipV="1">
            <a:off x="3810000" y="28956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4" name="Line 54"/>
          <p:cNvSpPr>
            <a:spLocks noChangeShapeType="1"/>
          </p:cNvSpPr>
          <p:nvPr/>
        </p:nvSpPr>
        <p:spPr bwMode="auto">
          <a:xfrm flipV="1">
            <a:off x="3810000" y="3886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5" name="Line 55"/>
          <p:cNvSpPr>
            <a:spLocks noChangeShapeType="1"/>
          </p:cNvSpPr>
          <p:nvPr/>
        </p:nvSpPr>
        <p:spPr bwMode="auto">
          <a:xfrm flipH="1">
            <a:off x="3200400" y="419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6" name="Line 56"/>
          <p:cNvSpPr>
            <a:spLocks noChangeShapeType="1"/>
          </p:cNvSpPr>
          <p:nvPr/>
        </p:nvSpPr>
        <p:spPr bwMode="auto">
          <a:xfrm flipH="1" flipV="1">
            <a:off x="36576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7" name="Line 57"/>
          <p:cNvSpPr>
            <a:spLocks noChangeShapeType="1"/>
          </p:cNvSpPr>
          <p:nvPr/>
        </p:nvSpPr>
        <p:spPr bwMode="auto">
          <a:xfrm flipH="1" flipV="1">
            <a:off x="1905000" y="1676400"/>
            <a:ext cx="1905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8" name="Line 58"/>
          <p:cNvSpPr>
            <a:spLocks noChangeShapeType="1"/>
          </p:cNvSpPr>
          <p:nvPr/>
        </p:nvSpPr>
        <p:spPr bwMode="auto">
          <a:xfrm flipH="1" flipV="1">
            <a:off x="3581400" y="1600200"/>
            <a:ext cx="22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9" name="Line 59"/>
          <p:cNvSpPr>
            <a:spLocks noChangeShapeType="1"/>
          </p:cNvSpPr>
          <p:nvPr/>
        </p:nvSpPr>
        <p:spPr bwMode="auto">
          <a:xfrm flipV="1">
            <a:off x="4114800" y="2590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0" name="Line 60"/>
          <p:cNvSpPr>
            <a:spLocks noChangeShapeType="1"/>
          </p:cNvSpPr>
          <p:nvPr/>
        </p:nvSpPr>
        <p:spPr bwMode="auto">
          <a:xfrm flipH="1" flipV="1">
            <a:off x="3810000" y="1600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1" name="Line 61"/>
          <p:cNvSpPr>
            <a:spLocks noChangeShapeType="1"/>
          </p:cNvSpPr>
          <p:nvPr/>
        </p:nvSpPr>
        <p:spPr bwMode="auto">
          <a:xfrm flipV="1">
            <a:off x="3962400" y="1600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2" name="Line 62"/>
          <p:cNvSpPr>
            <a:spLocks noChangeShapeType="1"/>
          </p:cNvSpPr>
          <p:nvPr/>
        </p:nvSpPr>
        <p:spPr bwMode="auto">
          <a:xfrm flipV="1">
            <a:off x="2438400" y="16764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3" name="Line 63"/>
          <p:cNvSpPr>
            <a:spLocks noChangeShapeType="1"/>
          </p:cNvSpPr>
          <p:nvPr/>
        </p:nvSpPr>
        <p:spPr bwMode="auto">
          <a:xfrm flipH="1" flipV="1">
            <a:off x="2286000" y="1905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4" name="Line 64"/>
          <p:cNvSpPr>
            <a:spLocks noChangeShapeType="1"/>
          </p:cNvSpPr>
          <p:nvPr/>
        </p:nvSpPr>
        <p:spPr bwMode="auto">
          <a:xfrm flipH="1" flipV="1">
            <a:off x="2590800" y="1905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5" name="Line 65"/>
          <p:cNvSpPr>
            <a:spLocks noChangeShapeType="1"/>
          </p:cNvSpPr>
          <p:nvPr/>
        </p:nvSpPr>
        <p:spPr bwMode="auto">
          <a:xfrm flipV="1">
            <a:off x="2590800" y="2133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Oval 68"/>
          <p:cNvSpPr>
            <a:spLocks noChangeArrowheads="1"/>
          </p:cNvSpPr>
          <p:nvPr/>
        </p:nvSpPr>
        <p:spPr bwMode="auto">
          <a:xfrm>
            <a:off x="1828800" y="144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67" name="Oval 69"/>
          <p:cNvSpPr>
            <a:spLocks noChangeArrowheads="1"/>
          </p:cNvSpPr>
          <p:nvPr/>
        </p:nvSpPr>
        <p:spPr bwMode="auto">
          <a:xfrm>
            <a:off x="2819400" y="152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68" name="Oval 70"/>
          <p:cNvSpPr>
            <a:spLocks noChangeArrowheads="1"/>
          </p:cNvSpPr>
          <p:nvPr/>
        </p:nvSpPr>
        <p:spPr bwMode="auto">
          <a:xfrm>
            <a:off x="3429000" y="144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69" name="Oval 71"/>
          <p:cNvSpPr>
            <a:spLocks noChangeArrowheads="1"/>
          </p:cNvSpPr>
          <p:nvPr/>
        </p:nvSpPr>
        <p:spPr bwMode="auto">
          <a:xfrm>
            <a:off x="3733800" y="144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0" name="Oval 72"/>
          <p:cNvSpPr>
            <a:spLocks noChangeArrowheads="1"/>
          </p:cNvSpPr>
          <p:nvPr/>
        </p:nvSpPr>
        <p:spPr bwMode="auto">
          <a:xfrm>
            <a:off x="4191000" y="144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1" name="Oval 73"/>
          <p:cNvSpPr>
            <a:spLocks noChangeArrowheads="1"/>
          </p:cNvSpPr>
          <p:nvPr/>
        </p:nvSpPr>
        <p:spPr bwMode="auto">
          <a:xfrm>
            <a:off x="4724400" y="144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2" name="Oval 7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3" name="Oval 75"/>
          <p:cNvSpPr>
            <a:spLocks noChangeArrowheads="1"/>
          </p:cNvSpPr>
          <p:nvPr/>
        </p:nvSpPr>
        <p:spPr bwMode="auto">
          <a:xfrm>
            <a:off x="5943600" y="152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4" name="Oval 76"/>
          <p:cNvSpPr>
            <a:spLocks noChangeArrowheads="1"/>
          </p:cNvSpPr>
          <p:nvPr/>
        </p:nvSpPr>
        <p:spPr bwMode="auto">
          <a:xfrm>
            <a:off x="6781800" y="144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5" name="Oval 77"/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6" name="Oval 78"/>
          <p:cNvSpPr>
            <a:spLocks noChangeArrowheads="1"/>
          </p:cNvSpPr>
          <p:nvPr/>
        </p:nvSpPr>
        <p:spPr bwMode="auto">
          <a:xfrm>
            <a:off x="8382000" y="152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7" name="Oval 79"/>
          <p:cNvSpPr>
            <a:spLocks noChangeArrowheads="1"/>
          </p:cNvSpPr>
          <p:nvPr/>
        </p:nvSpPr>
        <p:spPr bwMode="auto">
          <a:xfrm>
            <a:off x="8915400" y="152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8" name="Oval 80"/>
          <p:cNvSpPr>
            <a:spLocks noChangeArrowheads="1"/>
          </p:cNvSpPr>
          <p:nvPr/>
        </p:nvSpPr>
        <p:spPr bwMode="auto">
          <a:xfrm>
            <a:off x="9448800" y="121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9" name="Oval 81"/>
          <p:cNvSpPr>
            <a:spLocks noChangeArrowheads="1"/>
          </p:cNvSpPr>
          <p:nvPr/>
        </p:nvSpPr>
        <p:spPr bwMode="auto">
          <a:xfrm>
            <a:off x="1043940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0" name="Oval 82"/>
          <p:cNvSpPr>
            <a:spLocks noChangeArrowheads="1"/>
          </p:cNvSpPr>
          <p:nvPr/>
        </p:nvSpPr>
        <p:spPr bwMode="auto">
          <a:xfrm>
            <a:off x="18288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1" name="Oval 83"/>
          <p:cNvSpPr>
            <a:spLocks noChangeArrowheads="1"/>
          </p:cNvSpPr>
          <p:nvPr/>
        </p:nvSpPr>
        <p:spPr bwMode="auto">
          <a:xfrm>
            <a:off x="1828800" y="5715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2" name="Oval 84"/>
          <p:cNvSpPr>
            <a:spLocks noChangeArrowheads="1"/>
          </p:cNvSpPr>
          <p:nvPr/>
        </p:nvSpPr>
        <p:spPr bwMode="auto">
          <a:xfrm>
            <a:off x="2209800" y="1752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3" name="Oval 85"/>
          <p:cNvSpPr>
            <a:spLocks noChangeArrowheads="1"/>
          </p:cNvSpPr>
          <p:nvPr/>
        </p:nvSpPr>
        <p:spPr bwMode="auto">
          <a:xfrm>
            <a:off x="2438400" y="1676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4" name="Oval 86"/>
          <p:cNvSpPr>
            <a:spLocks noChangeArrowheads="1"/>
          </p:cNvSpPr>
          <p:nvPr/>
        </p:nvSpPr>
        <p:spPr bwMode="auto">
          <a:xfrm>
            <a:off x="3124200" y="19812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5" name="Oval 87"/>
          <p:cNvSpPr>
            <a:spLocks noChangeArrowheads="1"/>
          </p:cNvSpPr>
          <p:nvPr/>
        </p:nvSpPr>
        <p:spPr bwMode="auto">
          <a:xfrm>
            <a:off x="3505200" y="3429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6" name="Oval 88"/>
          <p:cNvSpPr>
            <a:spLocks noChangeArrowheads="1"/>
          </p:cNvSpPr>
          <p:nvPr/>
        </p:nvSpPr>
        <p:spPr bwMode="auto">
          <a:xfrm>
            <a:off x="3124200" y="4038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7" name="Oval 89"/>
          <p:cNvSpPr>
            <a:spLocks noChangeArrowheads="1"/>
          </p:cNvSpPr>
          <p:nvPr/>
        </p:nvSpPr>
        <p:spPr bwMode="auto">
          <a:xfrm>
            <a:off x="4114800" y="3733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8" name="Oval 90"/>
          <p:cNvSpPr>
            <a:spLocks noChangeArrowheads="1"/>
          </p:cNvSpPr>
          <p:nvPr/>
        </p:nvSpPr>
        <p:spPr bwMode="auto">
          <a:xfrm>
            <a:off x="4343400" y="2514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9" name="Oval 91"/>
          <p:cNvSpPr>
            <a:spLocks noChangeArrowheads="1"/>
          </p:cNvSpPr>
          <p:nvPr/>
        </p:nvSpPr>
        <p:spPr bwMode="auto">
          <a:xfrm>
            <a:off x="4419600" y="1905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0" name="Oval 92"/>
          <p:cNvSpPr>
            <a:spLocks noChangeArrowheads="1"/>
          </p:cNvSpPr>
          <p:nvPr/>
        </p:nvSpPr>
        <p:spPr bwMode="auto">
          <a:xfrm>
            <a:off x="5791200" y="2286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1" name="Oval 93"/>
          <p:cNvSpPr>
            <a:spLocks noChangeArrowheads="1"/>
          </p:cNvSpPr>
          <p:nvPr/>
        </p:nvSpPr>
        <p:spPr bwMode="auto">
          <a:xfrm>
            <a:off x="4953000" y="2971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2" name="Oval 94"/>
          <p:cNvSpPr>
            <a:spLocks noChangeArrowheads="1"/>
          </p:cNvSpPr>
          <p:nvPr/>
        </p:nvSpPr>
        <p:spPr bwMode="auto">
          <a:xfrm>
            <a:off x="4648200" y="3429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3" name="Oval 95"/>
          <p:cNvSpPr>
            <a:spLocks noChangeArrowheads="1"/>
          </p:cNvSpPr>
          <p:nvPr/>
        </p:nvSpPr>
        <p:spPr bwMode="auto">
          <a:xfrm>
            <a:off x="4495800" y="4343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4" name="Oval 96"/>
          <p:cNvSpPr>
            <a:spLocks noChangeArrowheads="1"/>
          </p:cNvSpPr>
          <p:nvPr/>
        </p:nvSpPr>
        <p:spPr bwMode="auto">
          <a:xfrm>
            <a:off x="4572000" y="5105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5" name="Oval 97"/>
          <p:cNvSpPr>
            <a:spLocks noChangeArrowheads="1"/>
          </p:cNvSpPr>
          <p:nvPr/>
        </p:nvSpPr>
        <p:spPr bwMode="auto">
          <a:xfrm>
            <a:off x="5486400" y="4800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6" name="Oval 98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7" name="Oval 99"/>
          <p:cNvSpPr>
            <a:spLocks noChangeArrowheads="1"/>
          </p:cNvSpPr>
          <p:nvPr/>
        </p:nvSpPr>
        <p:spPr bwMode="auto">
          <a:xfrm>
            <a:off x="5867400" y="3810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8" name="Oval 100"/>
          <p:cNvSpPr>
            <a:spLocks noChangeArrowheads="1"/>
          </p:cNvSpPr>
          <p:nvPr/>
        </p:nvSpPr>
        <p:spPr bwMode="auto">
          <a:xfrm>
            <a:off x="6019800" y="4343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9" name="Oval 101"/>
          <p:cNvSpPr>
            <a:spLocks noChangeArrowheads="1"/>
          </p:cNvSpPr>
          <p:nvPr/>
        </p:nvSpPr>
        <p:spPr bwMode="auto">
          <a:xfrm>
            <a:off x="5715000" y="5181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0" name="Oval 102"/>
          <p:cNvSpPr>
            <a:spLocks noChangeArrowheads="1"/>
          </p:cNvSpPr>
          <p:nvPr/>
        </p:nvSpPr>
        <p:spPr bwMode="auto">
          <a:xfrm>
            <a:off x="5562600" y="5638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1" name="Oval 103"/>
          <p:cNvSpPr>
            <a:spLocks noChangeArrowheads="1"/>
          </p:cNvSpPr>
          <p:nvPr/>
        </p:nvSpPr>
        <p:spPr bwMode="auto">
          <a:xfrm>
            <a:off x="6553200" y="5638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2" name="Oval 104"/>
          <p:cNvSpPr>
            <a:spLocks noChangeArrowheads="1"/>
          </p:cNvSpPr>
          <p:nvPr/>
        </p:nvSpPr>
        <p:spPr bwMode="auto">
          <a:xfrm>
            <a:off x="6553200" y="4876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3" name="Oval 105"/>
          <p:cNvSpPr>
            <a:spLocks noChangeArrowheads="1"/>
          </p:cNvSpPr>
          <p:nvPr/>
        </p:nvSpPr>
        <p:spPr bwMode="auto">
          <a:xfrm>
            <a:off x="6705600" y="4419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4" name="Oval 106"/>
          <p:cNvSpPr>
            <a:spLocks noChangeArrowheads="1"/>
          </p:cNvSpPr>
          <p:nvPr/>
        </p:nvSpPr>
        <p:spPr bwMode="auto">
          <a:xfrm>
            <a:off x="7010400" y="4495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5" name="Oval 107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6" name="Oval 108"/>
          <p:cNvSpPr>
            <a:spLocks noChangeArrowheads="1"/>
          </p:cNvSpPr>
          <p:nvPr/>
        </p:nvSpPr>
        <p:spPr bwMode="auto">
          <a:xfrm>
            <a:off x="6324600" y="1752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7" name="Oval 109"/>
          <p:cNvSpPr>
            <a:spLocks noChangeArrowheads="1"/>
          </p:cNvSpPr>
          <p:nvPr/>
        </p:nvSpPr>
        <p:spPr bwMode="auto">
          <a:xfrm>
            <a:off x="6934200" y="1676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8" name="Oval 110"/>
          <p:cNvSpPr>
            <a:spLocks noChangeArrowheads="1"/>
          </p:cNvSpPr>
          <p:nvPr/>
        </p:nvSpPr>
        <p:spPr bwMode="auto">
          <a:xfrm>
            <a:off x="7924800" y="1828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9" name="Oval 111"/>
          <p:cNvSpPr>
            <a:spLocks noChangeArrowheads="1"/>
          </p:cNvSpPr>
          <p:nvPr/>
        </p:nvSpPr>
        <p:spPr bwMode="auto">
          <a:xfrm>
            <a:off x="8382000" y="19812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10" name="Oval 112"/>
          <p:cNvSpPr>
            <a:spLocks noChangeArrowheads="1"/>
          </p:cNvSpPr>
          <p:nvPr/>
        </p:nvSpPr>
        <p:spPr bwMode="auto">
          <a:xfrm>
            <a:off x="8153400" y="3429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11" name="Oval 113"/>
          <p:cNvSpPr>
            <a:spLocks noChangeArrowheads="1"/>
          </p:cNvSpPr>
          <p:nvPr/>
        </p:nvSpPr>
        <p:spPr bwMode="auto">
          <a:xfrm>
            <a:off x="8610600" y="3581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12" name="Oval 114"/>
          <p:cNvSpPr>
            <a:spLocks noChangeArrowheads="1"/>
          </p:cNvSpPr>
          <p:nvPr/>
        </p:nvSpPr>
        <p:spPr bwMode="auto">
          <a:xfrm>
            <a:off x="8153400" y="4038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13" name="Oval 115"/>
          <p:cNvSpPr>
            <a:spLocks noChangeArrowheads="1"/>
          </p:cNvSpPr>
          <p:nvPr/>
        </p:nvSpPr>
        <p:spPr bwMode="auto">
          <a:xfrm>
            <a:off x="9829800" y="1295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14" name="Oval 116"/>
          <p:cNvSpPr>
            <a:spLocks noChangeArrowheads="1"/>
          </p:cNvSpPr>
          <p:nvPr/>
        </p:nvSpPr>
        <p:spPr bwMode="auto">
          <a:xfrm>
            <a:off x="9753600" y="18288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15" name="Oval 117"/>
          <p:cNvSpPr>
            <a:spLocks noChangeArrowheads="1"/>
          </p:cNvSpPr>
          <p:nvPr/>
        </p:nvSpPr>
        <p:spPr bwMode="auto">
          <a:xfrm>
            <a:off x="10439400" y="19812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16" name="Text Box 118"/>
          <p:cNvSpPr txBox="1">
            <a:spLocks noChangeArrowheads="1"/>
          </p:cNvSpPr>
          <p:nvPr/>
        </p:nvSpPr>
        <p:spPr bwMode="auto">
          <a:xfrm>
            <a:off x="2286000" y="51816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Loài đang sống</a:t>
            </a:r>
          </a:p>
        </p:txBody>
      </p:sp>
      <p:sp>
        <p:nvSpPr>
          <p:cNvPr id="21617" name="Text Box 119"/>
          <p:cNvSpPr txBox="1">
            <a:spLocks noChangeArrowheads="1"/>
          </p:cNvSpPr>
          <p:nvPr/>
        </p:nvSpPr>
        <p:spPr bwMode="auto">
          <a:xfrm>
            <a:off x="2209800" y="56388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Loài hóa thạch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895600" y="6248400"/>
            <a:ext cx="62484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Đacuyn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448" y="393192"/>
            <a:ext cx="43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Đac-uyn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744"/>
            <a:ext cx="10085832" cy="64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9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50392" y="1310577"/>
            <a:ext cx="104607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nl-NL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lên được nguồn gốc các loài.</a:t>
            </a:r>
          </a:p>
          <a:p>
            <a:pPr algn="just"/>
            <a:r>
              <a:rPr lang="nl-NL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được sự thích nghi của sinh vật  và đa dạng của sinh giới.</a:t>
            </a:r>
          </a:p>
          <a:p>
            <a:pPr algn="just"/>
            <a:r>
              <a:rPr lang="nl-NL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nl-NL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chọn lọc luôn tác động lên sinh vật -&gt; phân hoá khả năng sống sót và sinh sản của chúng -&gt; tác động lên quần thể.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392" y="685800"/>
            <a:ext cx="512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 góp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392" y="4465116"/>
            <a:ext cx="383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392" y="5095887"/>
            <a:ext cx="956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71" name="Group 7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10273295"/>
              </p:ext>
            </p:extLst>
          </p:nvPr>
        </p:nvGraphicFramePr>
        <p:xfrm>
          <a:off x="1133856" y="655638"/>
          <a:ext cx="10030968" cy="5564188"/>
        </p:xfrm>
        <a:graphic>
          <a:graphicData uri="http://schemas.openxmlformats.org/drawingml/2006/table">
            <a:tbl>
              <a:tblPr/>
              <a:tblGrid>
                <a:gridCol w="4238771"/>
                <a:gridCol w="5792197"/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 tiến hóa của Đac-uyn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5957888" y="1752600"/>
            <a:ext cx="34909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5957888" y="3184526"/>
            <a:ext cx="3490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58" name="Rectangle 58"/>
          <p:cNvSpPr>
            <a:spLocks noChangeArrowheads="1"/>
          </p:cNvSpPr>
          <p:nvPr/>
        </p:nvSpPr>
        <p:spPr bwMode="auto">
          <a:xfrm>
            <a:off x="5881689" y="4419600"/>
            <a:ext cx="39147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432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4" grpId="0"/>
      <p:bldP spid="25657" grpId="0"/>
      <p:bldP spid="256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HỌC THUYẾT TIẾN HÓA  ĐACUYN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47825" y="2340412"/>
            <a:ext cx="5162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(Charles Darwin)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1809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1882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47825" y="3878938"/>
            <a:ext cx="56483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1859,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325107"/>
            <a:ext cx="4381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825" y="1386484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Đac-uyn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2297" grpId="0"/>
      <p:bldP spid="122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0" name="Group 7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50963851"/>
              </p:ext>
            </p:extLst>
          </p:nvPr>
        </p:nvGraphicFramePr>
        <p:xfrm>
          <a:off x="1261872" y="260350"/>
          <a:ext cx="10277856" cy="6188076"/>
        </p:xfrm>
        <a:graphic>
          <a:graphicData uri="http://schemas.openxmlformats.org/drawingml/2006/table">
            <a:tbl>
              <a:tblPr/>
              <a:tblGrid>
                <a:gridCol w="4671752"/>
                <a:gridCol w="5606104"/>
              </a:tblGrid>
              <a:tr h="830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so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Đac-uyn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2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Tồn tại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5708905" y="1649286"/>
            <a:ext cx="40814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	</a:t>
            </a:r>
            <a:r>
              <a:rPr lang="en-US" altLang="en-US" sz="2000" b="1" dirty="0" smtClean="0"/>
              <a:t>-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CLTN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716" name="Rectangle 68"/>
          <p:cNvSpPr>
            <a:spLocks noChangeArrowheads="1"/>
          </p:cNvSpPr>
          <p:nvPr/>
        </p:nvSpPr>
        <p:spPr bwMode="auto">
          <a:xfrm>
            <a:off x="6019801" y="4343400"/>
            <a:ext cx="411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981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6" grpId="0"/>
      <p:bldP spid="277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untitled a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95" y="1731963"/>
            <a:ext cx="9435084" cy="4800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3950" y="390525"/>
            <a:ext cx="10086975" cy="1341438"/>
          </a:xfrm>
        </p:spPr>
        <p:txBody>
          <a:bodyPr>
            <a:normAutofit/>
          </a:bodyPr>
          <a:lstStyle/>
          <a:p>
            <a:r>
              <a:rPr lang="en-US" altLang="en-US" sz="4000" dirty="0" err="1">
                <a:latin typeface="Times New Roman" panose="02020603050405020304" pitchFamily="18" charset="0"/>
              </a:rPr>
              <a:t>Hành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trình</a:t>
            </a:r>
            <a:r>
              <a:rPr lang="en-US" altLang="en-US" sz="400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vòng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quanh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thê</a:t>
            </a:r>
            <a:r>
              <a:rPr lang="en-US" altLang="en-US" sz="4000" dirty="0">
                <a:latin typeface="Times New Roman" panose="02020603050405020304" pitchFamily="18" charset="0"/>
              </a:rPr>
              <a:t>́ </a:t>
            </a:r>
            <a:r>
              <a:rPr lang="en-US" altLang="en-US" sz="4000" dirty="0" err="1">
                <a:latin typeface="Times New Roman" panose="02020603050405020304" pitchFamily="18" charset="0"/>
              </a:rPr>
              <a:t>giới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</a:rPr>
              <a:t>của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Đacuyn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tàu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Beagle (1831-1836</a:t>
            </a:r>
            <a:r>
              <a:rPr lang="en-US" altLang="en-US" sz="4000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64517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536" y="3285745"/>
            <a:ext cx="704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io_ch15_6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581944"/>
            <a:ext cx="67183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703889" y="2362200"/>
            <a:ext cx="71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Pinta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550025" y="4778375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Hood</a:t>
            </a:r>
            <a:endParaRPr lang="en-US" altLang="en-US" sz="1200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576888" y="4778375"/>
            <a:ext cx="844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Floreana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6092826" y="4194175"/>
            <a:ext cx="912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Santa Fe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6356351" y="3732214"/>
            <a:ext cx="842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6378576" y="3738564"/>
            <a:ext cx="974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Santa Cruz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5886450" y="3271839"/>
            <a:ext cx="116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James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4975226" y="2757489"/>
            <a:ext cx="1103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Marchena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3954464" y="3349625"/>
            <a:ext cx="973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Fernandina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4027488" y="4054475"/>
            <a:ext cx="84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Isabela</a:t>
            </a:r>
            <a:endParaRPr lang="en-US" altLang="en-US" sz="1200"/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6680201" y="2635250"/>
            <a:ext cx="714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Tower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4020567" y="5746259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Các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kiểu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mai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rùa</a:t>
            </a:r>
            <a:r>
              <a:rPr lang="en-US" altLang="en-US" sz="2400" i="1" dirty="0">
                <a:solidFill>
                  <a:srgbClr val="C00000"/>
                </a:solidFill>
              </a:rPr>
              <a:t>  </a:t>
            </a:r>
            <a:r>
              <a:rPr lang="en-US" altLang="en-US" sz="2400" i="1" dirty="0" err="1">
                <a:solidFill>
                  <a:srgbClr val="C00000"/>
                </a:solidFill>
              </a:rPr>
              <a:t>đáng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quan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tâm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giữa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các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đảo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khác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nhau</a:t>
            </a:r>
            <a:endParaRPr lang="en-US" altLang="en-US" sz="3400" i="1" dirty="0">
              <a:solidFill>
                <a:srgbClr val="C00000"/>
              </a:solidFill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520825" y="389730"/>
            <a:ext cx="91440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Đacuyn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06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4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1"/>
            <a:ext cx="8610600" cy="9445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Darwin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...)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7" name="Picture 3" descr="FG14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95401"/>
            <a:ext cx="6034088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58674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i="1">
                <a:solidFill>
                  <a:srgbClr val="C00000"/>
                </a:solidFill>
              </a:rPr>
              <a:t>Kích thước, hình dạng mỏ chim phù hợp với dạng thức ăn của chúng</a:t>
            </a:r>
          </a:p>
        </p:txBody>
      </p:sp>
    </p:spTree>
    <p:extLst>
      <p:ext uri="{BB962C8B-B14F-4D97-AF65-F5344CB8AC3E}">
        <p14:creationId xmlns:p14="http://schemas.microsoft.com/office/powerpoint/2010/main" val="38702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ochim-Darw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914400"/>
            <a:ext cx="7859713" cy="4648200"/>
          </a:xfrm>
          <a:noFill/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057400" y="58674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i="1">
                <a:solidFill>
                  <a:srgbClr val="C00000"/>
                </a:solidFill>
              </a:rPr>
              <a:t>Kích thước, hình dạng mỏ chim phù hợp với dạng thức ăn của chúng</a:t>
            </a:r>
          </a:p>
        </p:txBody>
      </p:sp>
    </p:spTree>
    <p:extLst>
      <p:ext uri="{BB962C8B-B14F-4D97-AF65-F5344CB8AC3E}">
        <p14:creationId xmlns:p14="http://schemas.microsoft.com/office/powerpoint/2010/main" val="40257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876301"/>
            <a:ext cx="8861425" cy="911225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Mayr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Đac-uyn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75" y="2543176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6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0" descr="darwin -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43074"/>
            <a:ext cx="420528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1809749" y="400051"/>
            <a:ext cx="5819775" cy="838198"/>
          </a:xfrm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Đacuyn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353176" y="952500"/>
            <a:ext cx="3105150" cy="2238375"/>
          </a:xfrm>
          <a:prstGeom prst="cloudCallout">
            <a:avLst>
              <a:gd name="adj1" fmla="val -71139"/>
              <a:gd name="adj2" fmla="val 271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442914"/>
            <a:ext cx="42672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Lamac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ig_deciduous_tree_2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1" y="2143126"/>
            <a:ext cx="39211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1949847342128891945cartoon_tree_01.svg.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2768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1"/>
            <a:ext cx="2209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1"/>
            <a:ext cx="15240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011614"/>
            <a:ext cx="20193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16002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1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3 -0.00232 0.0007 -0.00463 0.00157 -0.00671 C 0.00348 -0.01133 0.00816 -0.01966 0.00816 -0.01966 C 0.00921 -0.02405 0.01164 -0.03931 0.01476 -0.03931 " pathEditMode="relative" ptsTypes="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0.00086 -0.0051 0.00139 -0.01019 0.00347 -0.01482 C 0.00764 -0.02477 0.01823 -0.04306 0.01823 -0.0426 C 0.02048 -0.05255 0.02604 -0.08588 0.03333 -0.08588 " pathEditMode="relative" rAng="0" ptsTypes="fff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789</Words>
  <Application>Microsoft Office PowerPoint</Application>
  <PresentationFormat>Custom</PresentationFormat>
  <Paragraphs>92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I. HỌC THUYẾT TIẾN HÓA  ĐACUYN</vt:lpstr>
      <vt:lpstr>Hành trình  vòng quanh thế giới của Đacuyn trên tàu Beagle (1831-1836)</vt:lpstr>
      <vt:lpstr>PowerPoint Presentation</vt:lpstr>
      <vt:lpstr>Darwin là người quan sát tinh tế cả với đối tượng hoang dại lẫn vật nuôi, cây trồng (vd: chim, côn trùng...) </vt:lpstr>
      <vt:lpstr>PowerPoint Presentation</vt:lpstr>
      <vt:lpstr>2. Những tóm tắt của Enst Mayr về quan sát và suy luận của Đac-uyn</vt:lpstr>
      <vt:lpstr>3. Giả thuyết của Đacuyn</vt:lpstr>
      <vt:lpstr>Theo Lamac</vt:lpstr>
      <vt:lpstr>Theo Đacuyn</vt:lpstr>
      <vt:lpstr>PowerPoint Presentation</vt:lpstr>
      <vt:lpstr>Theo Đac-uyn, nguyên nhân tiến hóa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hue</dc:creator>
  <cp:lastModifiedBy>Steven</cp:lastModifiedBy>
  <cp:revision>18</cp:revision>
  <dcterms:created xsi:type="dcterms:W3CDTF">2018-10-30T06:51:20Z</dcterms:created>
  <dcterms:modified xsi:type="dcterms:W3CDTF">2020-04-10T04:33:29Z</dcterms:modified>
</cp:coreProperties>
</file>